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4"/>
  </p:notesMasterIdLst>
  <p:sldIdLst>
    <p:sldId id="256" r:id="rId2"/>
    <p:sldId id="257" r:id="rId3"/>
    <p:sldId id="258" r:id="rId4"/>
    <p:sldId id="262" r:id="rId5"/>
    <p:sldId id="263" r:id="rId6"/>
    <p:sldId id="259" r:id="rId7"/>
    <p:sldId id="261" r:id="rId8"/>
    <p:sldId id="264" r:id="rId9"/>
    <p:sldId id="265" r:id="rId10"/>
    <p:sldId id="267" r:id="rId11"/>
    <p:sldId id="268" r:id="rId12"/>
    <p:sldId id="266" r:id="rId13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78" autoAdjust="0"/>
  </p:normalViewPr>
  <p:slideViewPr>
    <p:cSldViewPr>
      <p:cViewPr>
        <p:scale>
          <a:sx n="86" d="100"/>
          <a:sy n="86" d="100"/>
        </p:scale>
        <p:origin x="678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46C30-6DEC-41D2-9EFA-75FCC8A7AC07}" type="datetimeFigureOut">
              <a:rPr lang="ru-RU"/>
              <a:t>07.06.16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FCE55-293A-448F-BB99-7E7B466DD2CF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316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FCE55-293A-448F-BB99-7E7B466DD2CF}" type="slidenum">
              <a:rPr lang="ru-RU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658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FCE55-293A-448F-BB99-7E7B466DD2CF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770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FCE55-293A-448F-BB99-7E7B466DD2CF}" type="slidenum">
              <a:rPr lang="ru-RU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828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FCE55-293A-448F-BB99-7E7B466DD2CF}" type="slidenum">
              <a:rPr lang="ru-RU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881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FCE55-293A-448F-BB99-7E7B466DD2CF}" type="slidenum">
              <a:rPr lang="ru-RU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37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>
          <a:xfrm>
            <a:off x="171450" y="304800"/>
            <a:ext cx="6521450" cy="8047038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158750" y="7138988"/>
            <a:ext cx="6542088" cy="17748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08842" y="4500682"/>
              <a:ext cx="4297058" cy="101554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108" y="4317884"/>
              <a:ext cx="8278387" cy="12101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462" y="4334810"/>
              <a:ext cx="8164725" cy="1101866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5286" y="4316191"/>
              <a:ext cx="4941141" cy="927532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3600"/>
            <a:ext cx="5829300" cy="237347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741334"/>
            <a:ext cx="4800600" cy="196426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898A6A-FC53-4EA2-B8AD-D6A618E3FFF0}" type="datetime1">
              <a:rPr lang="ru-RU"/>
              <a:pPr>
                <a:defRPr/>
              </a:pPr>
              <a:t>07.06.16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E6759-6C9E-4E0C-826C-B0C4BF9673A8}" type="slidenum">
              <a:rPr lang="ru-RU" altLang="fr-FR"/>
              <a:pPr/>
              <a:t>‹#›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361690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BB4A9-4BEB-49E9-B706-1F1891C9136A}" type="datetime1">
              <a:rPr lang="ru-RU"/>
              <a:pPr>
                <a:defRPr/>
              </a:pPr>
              <a:t>07.06.16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D0BF9-07D7-43D5-BBB3-853518D041F4}" type="slidenum">
              <a:rPr lang="ru-RU" altLang="fr-FR"/>
              <a:pPr/>
              <a:t>‹#›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3627637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 bwMode="hidden">
          <a:xfrm>
            <a:off x="171450" y="304800"/>
            <a:ext cx="6521450" cy="190182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158750" y="952500"/>
            <a:ext cx="6542088" cy="17748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08842" y="4500682"/>
              <a:ext cx="4297058" cy="101554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108" y="4317884"/>
              <a:ext cx="8278387" cy="12101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462" y="4334810"/>
              <a:ext cx="8164725" cy="1101868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5286" y="4316192"/>
              <a:ext cx="4941141" cy="927532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930401"/>
            <a:ext cx="1543050" cy="5983111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930400"/>
            <a:ext cx="4514850" cy="5983112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391CCB-D78B-4CB6-B142-7990A94C70DD}" type="datetime1">
              <a:rPr lang="ru-RU"/>
              <a:pPr>
                <a:defRPr/>
              </a:pPr>
              <a:t>07.06.16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D1E20-139C-43B1-85FF-FA10629025C7}" type="slidenum">
              <a:rPr lang="ru-RU" altLang="fr-FR"/>
              <a:pPr/>
              <a:t>‹#›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331565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19637-B508-423B-B363-909E79F7FBEB}" type="datetime1">
              <a:rPr lang="ru-RU"/>
              <a:pPr>
                <a:defRPr/>
              </a:pPr>
              <a:t>07.06.16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8B09D-2C69-4F3C-ACD9-9D6F2A0835F1}" type="slidenum">
              <a:rPr lang="ru-RU" altLang="fr-FR"/>
              <a:pPr/>
              <a:t>‹#›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180722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>
          <a:xfrm>
            <a:off x="171450" y="304800"/>
            <a:ext cx="6521450" cy="63150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4535488" y="5605463"/>
            <a:ext cx="2157412" cy="950912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1963738" y="5434013"/>
            <a:ext cx="4159250" cy="1133475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120900" y="5449888"/>
            <a:ext cx="4102100" cy="1031875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4206875" y="5432425"/>
            <a:ext cx="2481263" cy="8683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158750" y="5411788"/>
            <a:ext cx="6542088" cy="17732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4" y="3284747"/>
            <a:ext cx="5829300" cy="2032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524" y="1916598"/>
            <a:ext cx="4813301" cy="125306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D6E08C-C027-4D4B-B5E3-0548AED1E0DB}" type="datetime1">
              <a:rPr lang="ru-RU"/>
              <a:pPr>
                <a:defRPr/>
              </a:pPr>
              <a:t>07.06.16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1D541-785A-414C-A161-C67C79472C14}" type="slidenum">
              <a:rPr lang="ru-RU" altLang="fr-FR"/>
              <a:pPr/>
              <a:t>‹#›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202963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07491" y="3572256"/>
            <a:ext cx="2866644" cy="45963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3572256"/>
            <a:ext cx="2866644" cy="45963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7BD8A-CD94-4E69-AD3C-96A3A688CCD6}" type="datetime1">
              <a:rPr lang="ru-RU"/>
              <a:pPr>
                <a:defRPr/>
              </a:pPr>
              <a:t>07.06.16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F463CF1-3A01-49D7-8391-16276BBF41C9}" type="slidenum">
              <a:rPr lang="ru-RU" altLang="fr-FR"/>
              <a:pPr/>
              <a:t>‹#›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30388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3570819"/>
            <a:ext cx="2866644" cy="853016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4572001"/>
            <a:ext cx="2865041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6150" y="3570817"/>
            <a:ext cx="2866644" cy="853016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4572001"/>
            <a:ext cx="2866644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4CC92-BC5D-446A-9C7E-EDA0121C86FE}" type="datetime1">
              <a:rPr lang="ru-RU"/>
              <a:pPr>
                <a:defRPr/>
              </a:pPr>
              <a:t>07.06.16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E6D62-3C70-43C8-9DC8-8BF859BEDC74}" type="slidenum">
              <a:rPr lang="ru-RU" altLang="fr-FR"/>
              <a:pPr/>
              <a:t>‹#›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6632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907C3-43B6-40C4-9B0C-0F47C6FA9BE0}" type="datetime1">
              <a:rPr lang="ru-RU"/>
              <a:pPr>
                <a:defRPr/>
              </a:pPr>
              <a:t>07.06.16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6FF0B-F311-4D21-821F-2E6CCF78B9D4}" type="slidenum">
              <a:rPr lang="ru-RU" altLang="fr-FR"/>
              <a:pPr/>
              <a:t>‹#›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275718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/>
        </p:nvSpPr>
        <p:spPr>
          <a:xfrm>
            <a:off x="171450" y="304800"/>
            <a:ext cx="6521450" cy="190182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158750" y="952500"/>
            <a:ext cx="6542088" cy="1773238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535" y="4500867"/>
              <a:ext cx="4296246" cy="1016455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10819" y="4317905"/>
              <a:ext cx="8282683" cy="120958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2152" y="4334846"/>
              <a:ext cx="8165715" cy="1102854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139" y="4316212"/>
              <a:ext cx="4941159" cy="92666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321387-0EE4-4657-9A3D-BAF7DDA5B446}" type="datetime1">
              <a:rPr lang="ru-RU"/>
              <a:pPr>
                <a:defRPr/>
              </a:pPr>
              <a:t>07.06.16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AE6A7-8D23-42C0-A4B9-7DAFD9F51BB5}" type="slidenum">
              <a:rPr lang="ru-RU" altLang="fr-FR"/>
              <a:pPr/>
              <a:t>‹#›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76676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171450" y="304800"/>
            <a:ext cx="6521450" cy="190182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158750" y="952500"/>
            <a:ext cx="6542088" cy="17748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08842" y="4500682"/>
              <a:ext cx="4297058" cy="101554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108" y="4317884"/>
              <a:ext cx="8278387" cy="12101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462" y="4334810"/>
              <a:ext cx="8164725" cy="1101868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5286" y="4316192"/>
              <a:ext cx="4941141" cy="927532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775201"/>
            <a:ext cx="2514600" cy="2540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85800" y="3048000"/>
            <a:ext cx="2514600" cy="1670304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972" y="2438400"/>
            <a:ext cx="2928057" cy="508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543BD-0BF4-4A86-8404-752183260AF2}" type="datetime1">
              <a:rPr lang="ru-RU"/>
              <a:pPr>
                <a:defRPr/>
              </a:pPr>
              <a:t>07.06.16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D1249-4695-4891-AFCD-32F369D2AB9C}" type="slidenum">
              <a:rPr lang="ru-RU" altLang="fr-FR"/>
              <a:pPr/>
              <a:t>‹#›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3324323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171450" y="304800"/>
            <a:ext cx="6521450" cy="8047038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158750" y="7138988"/>
            <a:ext cx="6542088" cy="17748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08842" y="4500682"/>
              <a:ext cx="4297058" cy="1015546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108" y="4317884"/>
              <a:ext cx="8278387" cy="12101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462" y="4334810"/>
              <a:ext cx="8164725" cy="1101866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5286" y="4316191"/>
              <a:ext cx="4941141" cy="927532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5617" y="451556"/>
            <a:ext cx="2859484" cy="3239912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1250" y="3714045"/>
            <a:ext cx="2863850" cy="322862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650" y="1828800"/>
            <a:ext cx="2674620" cy="39014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7141C3-C767-47D9-99F4-1B187982FCBF}" type="datetime1">
              <a:rPr lang="ru-RU"/>
              <a:pPr>
                <a:defRPr/>
              </a:pPr>
              <a:t>07.06.16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9026B-8FA6-49AF-BA96-E10A76CB0E63}" type="slidenum">
              <a:rPr lang="ru-RU" altLang="fr-FR"/>
              <a:pPr/>
              <a:t>‹#›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351158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04800"/>
            <a:ext cx="6521450" cy="3292475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158750" y="2239963"/>
            <a:ext cx="6542088" cy="1771650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535" y="4501052"/>
              <a:ext cx="4296246" cy="1015669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10819" y="4317927"/>
              <a:ext cx="8282683" cy="1208969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2152" y="4334883"/>
              <a:ext cx="8165715" cy="1102146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139" y="4316230"/>
              <a:ext cx="4941159" cy="92749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450850"/>
            <a:ext cx="61722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fr-FR"/>
              <a:t>Образец заголовка</a:t>
            </a:r>
            <a:endParaRPr lang="en-US" alt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3500" y="8332788"/>
            <a:ext cx="2840038" cy="4873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tx2"/>
                </a:solidFill>
                <a:latin typeface="Candara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14F17042-548E-4AFA-90FF-71141BB3821F}" type="datetime1">
              <a:rPr lang="ru-RU"/>
              <a:pPr>
                <a:defRPr/>
              </a:pPr>
              <a:t>07.06.16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463" y="8332788"/>
            <a:ext cx="2840037" cy="487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94025" y="8332788"/>
            <a:ext cx="869950" cy="4873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  <a:latin typeface="Candara" panose="020E0502030303020204" pitchFamily="34" charset="0"/>
              </a:defRPr>
            </a:lvl1pPr>
          </a:lstStyle>
          <a:p>
            <a:fld id="{14A484E9-C570-447B-B007-F869D72D9F97}" type="slidenum">
              <a:rPr lang="ru-RU" altLang="fr-FR"/>
              <a:pPr/>
              <a:t>‹#›</a:t>
            </a:fld>
            <a:endParaRPr lang="ru-RU" altLang="fr-FR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4050" y="3567113"/>
            <a:ext cx="55562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fr-FR"/>
              <a:t>Образец текста</a:t>
            </a:r>
          </a:p>
          <a:p>
            <a:pPr lvl="1"/>
            <a:r>
              <a:rPr lang="ru-RU" altLang="fr-FR"/>
              <a:t>Второй уровень</a:t>
            </a:r>
          </a:p>
          <a:p>
            <a:pPr lvl="2"/>
            <a:r>
              <a:rPr lang="ru-RU" altLang="fr-FR"/>
              <a:t>Третий уровень</a:t>
            </a:r>
          </a:p>
          <a:p>
            <a:pPr lvl="3"/>
            <a:r>
              <a:rPr lang="ru-RU" altLang="fr-FR"/>
              <a:t>Четвертый уровень</a:t>
            </a:r>
          </a:p>
          <a:p>
            <a:pPr lvl="4"/>
            <a:r>
              <a:rPr lang="ru-RU" altLang="fr-FR"/>
              <a:t>Пятый уровень</a:t>
            </a:r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45" r:id="rId2"/>
    <p:sldLayoutId id="2147483951" r:id="rId3"/>
    <p:sldLayoutId id="2147483946" r:id="rId4"/>
    <p:sldLayoutId id="2147483947" r:id="rId5"/>
    <p:sldLayoutId id="2147483948" r:id="rId6"/>
    <p:sldLayoutId id="2147483952" r:id="rId7"/>
    <p:sldLayoutId id="2147483953" r:id="rId8"/>
    <p:sldLayoutId id="2147483954" r:id="rId9"/>
    <p:sldLayoutId id="2147483949" r:id="rId10"/>
    <p:sldLayoutId id="21474839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-107" charset="0"/>
          <a:ea typeface="ＭＳ Ｐゴシック" pitchFamily="-107" charset="-128"/>
          <a:cs typeface="ＭＳ Ｐゴシック" pitchFamily="-107" charset="-12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ＭＳ Ｐゴシック" pitchFamily="-107" charset="-128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ＭＳ Ｐゴシック" pitchFamily="-107" charset="-128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ＭＳ Ｐゴシック" pitchFamily="-107" charset="-128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ＭＳ Ｐゴシック" pitchFamily="-107" charset="-128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astasianicol@mail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" t="14590" r="4108" b="23685"/>
          <a:stretch>
            <a:fillRect/>
          </a:stretch>
        </p:blipFill>
        <p:spPr bwMode="auto">
          <a:xfrm>
            <a:off x="836613" y="7308850"/>
            <a:ext cx="1157287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260350" y="647700"/>
            <a:ext cx="4608513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ru-RU" altLang="fr-FR" sz="2000" b="1" dirty="0">
                <a:solidFill>
                  <a:srgbClr val="F2F2F2"/>
                </a:solidFill>
                <a:latin typeface="Candara" panose="020E0502030303020204" pitchFamily="34" charset="0"/>
              </a:rPr>
              <a:t>ПОРТФОЛИО СТУДЕНТА</a:t>
            </a:r>
          </a:p>
          <a:p>
            <a:pPr algn="ctr" eaLnBrk="1" hangingPunct="1"/>
            <a:r>
              <a:rPr lang="ru-RU" altLang="fr-FR" sz="2000" b="1" dirty="0">
                <a:solidFill>
                  <a:srgbClr val="F2F2F2"/>
                </a:solidFill>
                <a:latin typeface="Candara" panose="020E0502030303020204" pitchFamily="34" charset="0"/>
              </a:rPr>
              <a:t>СВФУ им. М.К. </a:t>
            </a:r>
            <a:r>
              <a:rPr lang="ru-RU" altLang="fr-FR" sz="2000" b="1" dirty="0" err="1">
                <a:solidFill>
                  <a:srgbClr val="F2F2F2"/>
                </a:solidFill>
                <a:latin typeface="Candara" panose="020E0502030303020204" pitchFamily="34" charset="0"/>
              </a:rPr>
              <a:t>Аммосова</a:t>
            </a:r>
            <a:endParaRPr lang="ru-RU" altLang="fr-FR" sz="2000" b="1" dirty="0">
              <a:solidFill>
                <a:srgbClr val="F2F2F2"/>
              </a:solidFill>
              <a:latin typeface="Candara" panose="020E0502030303020204" pitchFamily="34" charset="0"/>
            </a:endParaRPr>
          </a:p>
          <a:p>
            <a:pPr algn="ctr" eaLnBrk="1" hangingPunct="1"/>
            <a:r>
              <a:rPr lang="ru-RU" altLang="fr-FR" dirty="0">
                <a:solidFill>
                  <a:srgbClr val="F2F2F2"/>
                </a:solidFill>
                <a:latin typeface="Candara" panose="020E0502030303020204" pitchFamily="34" charset="0"/>
              </a:rPr>
              <a:t>группы М-</a:t>
            </a:r>
            <a:r>
              <a:rPr lang="ru-RU" altLang="fr-FR" b="1" dirty="0">
                <a:solidFill>
                  <a:srgbClr val="F2F2F2"/>
                </a:solidFill>
                <a:latin typeface="Candara" panose="020E0502030303020204" pitchFamily="34" charset="0"/>
              </a:rPr>
              <a:t>ПФПД-15</a:t>
            </a:r>
          </a:p>
          <a:p>
            <a:pPr algn="ctr" eaLnBrk="1" hangingPunct="1"/>
            <a:r>
              <a:rPr lang="ru-RU" altLang="fr-FR" dirty="0">
                <a:solidFill>
                  <a:srgbClr val="F2F2F2"/>
                </a:solidFill>
                <a:latin typeface="Candara" panose="020E0502030303020204" pitchFamily="34" charset="0"/>
              </a:rPr>
              <a:t>Николаева Анастасия Алексеевна</a:t>
            </a:r>
          </a:p>
          <a:p>
            <a:pPr algn="ctr" eaLnBrk="1" hangingPunct="1"/>
            <a:r>
              <a:rPr lang="ru-RU" altLang="fr-FR" dirty="0">
                <a:solidFill>
                  <a:srgbClr val="F2F2F2"/>
                </a:solidFill>
                <a:latin typeface="Candara" panose="020E0502030303020204" pitchFamily="34" charset="0"/>
              </a:rPr>
              <a:t>Направление  подготовки 45.04.01. – Филология, магистерская  программа «»Прикладная  филология  в  профессиональной деятельности»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68863" y="647700"/>
            <a:ext cx="1560512" cy="2124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5289550" y="1525588"/>
            <a:ext cx="719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ru-RU" altLang="fr-FR">
                <a:latin typeface="Candara" panose="020E0502030303020204" pitchFamily="34" charset="0"/>
              </a:rPr>
              <a:t>фото</a:t>
            </a:r>
          </a:p>
        </p:txBody>
      </p:sp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549275" y="2987675"/>
            <a:ext cx="58801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ru-RU" altLang="fr-FR" dirty="0">
                <a:solidFill>
                  <a:srgbClr val="F2F2F2"/>
                </a:solidFill>
                <a:latin typeface="Candara" panose="020E0502030303020204" pitchFamily="34" charset="0"/>
              </a:rPr>
              <a:t>Краткая биография</a:t>
            </a:r>
            <a:r>
              <a:rPr lang="en-US" altLang="fr-FR" dirty="0">
                <a:solidFill>
                  <a:srgbClr val="F2F2F2"/>
                </a:solidFill>
                <a:latin typeface="Candara" panose="020E0502030303020204" pitchFamily="34" charset="0"/>
              </a:rPr>
              <a:t>: </a:t>
            </a:r>
            <a:r>
              <a:rPr lang="ru-RU" altLang="fr-FR" dirty="0">
                <a:solidFill>
                  <a:srgbClr val="F2F2F2"/>
                </a:solidFill>
                <a:latin typeface="Candara" panose="020E0502030303020204" pitchFamily="34" charset="0"/>
              </a:rPr>
              <a:t>1993 г. рождения, закончила ВВРГ им. М.А. Алексеева в 2011 г.  С 2011 по 2015 училась в СВФУ им. М.К. </a:t>
            </a:r>
            <a:r>
              <a:rPr lang="ru-RU" altLang="fr-FR" dirty="0" err="1">
                <a:solidFill>
                  <a:srgbClr val="F2F2F2"/>
                </a:solidFill>
                <a:latin typeface="Candara" panose="020E0502030303020204" pitchFamily="34" charset="0"/>
              </a:rPr>
              <a:t>Аммосова</a:t>
            </a:r>
            <a:r>
              <a:rPr lang="ru-RU" altLang="fr-FR" dirty="0">
                <a:solidFill>
                  <a:srgbClr val="F2F2F2"/>
                </a:solidFill>
                <a:latin typeface="Candara" panose="020E0502030303020204" pitchFamily="34" charset="0"/>
              </a:rPr>
              <a:t>, на ФЛФ по направлению подготовки «Прикладная филология», занималась написанием выпускного квалификационного проекта по теме «Лирика </a:t>
            </a:r>
            <a:r>
              <a:rPr lang="ru-RU" altLang="fr-FR" dirty="0" err="1">
                <a:solidFill>
                  <a:srgbClr val="F2F2F2"/>
                </a:solidFill>
                <a:latin typeface="Candara" panose="020E0502030303020204" pitchFamily="34" charset="0"/>
              </a:rPr>
              <a:t>Б.Пастернака</a:t>
            </a:r>
            <a:r>
              <a:rPr lang="ru-RU" altLang="fr-FR" dirty="0">
                <a:solidFill>
                  <a:srgbClr val="F2F2F2"/>
                </a:solidFill>
                <a:latin typeface="Candara" panose="020E0502030303020204" pitchFamily="34" charset="0"/>
              </a:rPr>
              <a:t> в современной аудиовизуальной культуре». В 2015 поступила на магистратуру «Прикладная филология в профессиональной деятельности».</a:t>
            </a:r>
          </a:p>
        </p:txBody>
      </p:sp>
      <p:sp>
        <p:nvSpPr>
          <p:cNvPr id="8199" name="TextBox 10"/>
          <p:cNvSpPr txBox="1">
            <a:spLocks noChangeArrowheads="1"/>
          </p:cNvSpPr>
          <p:nvPr/>
        </p:nvSpPr>
        <p:spPr bwMode="auto">
          <a:xfrm>
            <a:off x="2157413" y="7537450"/>
            <a:ext cx="4452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fr-FR">
                <a:latin typeface="Candara" panose="020E0502030303020204" pitchFamily="34" charset="0"/>
              </a:rPr>
              <a:t>e</a:t>
            </a:r>
            <a:r>
              <a:rPr lang="ru-RU" altLang="fr-FR">
                <a:latin typeface="Candara" panose="020E0502030303020204" pitchFamily="34" charset="0"/>
              </a:rPr>
              <a:t>-</a:t>
            </a:r>
            <a:r>
              <a:rPr lang="en-US" altLang="fr-FR">
                <a:latin typeface="Candara" panose="020E0502030303020204" pitchFamily="34" charset="0"/>
              </a:rPr>
              <a:t>mail</a:t>
            </a:r>
            <a:r>
              <a:rPr lang="ru-RU" altLang="fr-FR">
                <a:latin typeface="Candara" panose="020E0502030303020204" pitchFamily="34" charset="0"/>
              </a:rPr>
              <a:t>: </a:t>
            </a:r>
            <a:r>
              <a:rPr lang="en-US" altLang="fr-FR">
                <a:latin typeface="Candara" panose="020E0502030303020204" pitchFamily="34" charset="0"/>
                <a:hlinkClick r:id="rId3"/>
              </a:rPr>
              <a:t>anastasianicol@mail.ru</a:t>
            </a:r>
            <a:endParaRPr lang="en-US" altLang="fr-FR">
              <a:latin typeface="Candara" panose="020E0502030303020204" pitchFamily="34" charset="0"/>
            </a:endParaRPr>
          </a:p>
          <a:p>
            <a:pPr eaLnBrk="1" hangingPunct="1"/>
            <a:r>
              <a:rPr lang="ru-RU" altLang="fr-FR">
                <a:latin typeface="Candara" panose="020E0502030303020204" pitchFamily="34" charset="0"/>
              </a:rPr>
              <a:t>телефон</a:t>
            </a:r>
            <a:r>
              <a:rPr lang="en-US" altLang="fr-FR">
                <a:latin typeface="Candara" panose="020E0502030303020204" pitchFamily="34" charset="0"/>
              </a:rPr>
              <a:t>:</a:t>
            </a:r>
            <a:r>
              <a:rPr lang="ru-RU" altLang="fr-FR">
                <a:latin typeface="Candara" panose="020E0502030303020204" pitchFamily="34" charset="0"/>
              </a:rPr>
              <a:t> 89142258944</a:t>
            </a:r>
          </a:p>
        </p:txBody>
      </p:sp>
      <p:pic>
        <p:nvPicPr>
          <p:cNvPr id="8200" name="Picture 9" descr="I:\ReaLife\2015\4 курс\SAM_72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2"/>
          <a:stretch>
            <a:fillRect/>
          </a:stretch>
        </p:blipFill>
        <p:spPr bwMode="auto">
          <a:xfrm>
            <a:off x="4797425" y="468313"/>
            <a:ext cx="17272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1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4163" y="333375"/>
            <a:ext cx="6344372" cy="8802445"/>
          </a:xfrm>
        </p:spPr>
      </p:pic>
    </p:spTree>
    <p:extLst>
      <p:ext uri="{BB962C8B-B14F-4D97-AF65-F5344CB8AC3E}">
        <p14:creationId xmlns:p14="http://schemas.microsoft.com/office/powerpoint/2010/main" val="3461040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1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850" y="311150"/>
            <a:ext cx="6355769" cy="8815735"/>
          </a:xfrm>
        </p:spPr>
      </p:pic>
    </p:spTree>
    <p:extLst>
      <p:ext uri="{BB962C8B-B14F-4D97-AF65-F5344CB8AC3E}">
        <p14:creationId xmlns:p14="http://schemas.microsoft.com/office/powerpoint/2010/main" val="4256823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1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0513" y="400050"/>
            <a:ext cx="6337960" cy="8799523"/>
          </a:xfrm>
        </p:spPr>
      </p:pic>
    </p:spTree>
    <p:extLst>
      <p:ext uri="{BB962C8B-B14F-4D97-AF65-F5344CB8AC3E}">
        <p14:creationId xmlns:p14="http://schemas.microsoft.com/office/powerpoint/2010/main" val="3063059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1"/>
          <p:cNvSpPr>
            <a:spLocks noGrp="1"/>
          </p:cNvSpPr>
          <p:nvPr>
            <p:ph idx="1"/>
          </p:nvPr>
        </p:nvSpPr>
        <p:spPr>
          <a:xfrm>
            <a:off x="654050" y="3567113"/>
            <a:ext cx="5556250" cy="4749800"/>
          </a:xfrm>
        </p:spPr>
        <p:txBody>
          <a:bodyPr/>
          <a:lstStyle/>
          <a:p>
            <a:pPr eaLnBrk="1" hangingPunct="1"/>
            <a:endParaRPr lang="ru-RU" altLang="fr-FR" sz="1200">
              <a:solidFill>
                <a:srgbClr val="06436B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fr-FR" sz="1200" dirty="0">
                <a:solidFill>
                  <a:srgbClr val="06436B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- фольклорный вечер, вечер первокурсника – 2011 г.</a:t>
            </a:r>
          </a:p>
          <a:p>
            <a:pPr eaLnBrk="1" hangingPunct="1"/>
            <a:r>
              <a:rPr lang="ru-RU" altLang="fr-FR" sz="1200" dirty="0">
                <a:solidFill>
                  <a:srgbClr val="06436B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- благотворительная ярмарка «Подари ромашку детям» - 2011 г.</a:t>
            </a:r>
          </a:p>
          <a:p>
            <a:pPr eaLnBrk="1" hangingPunct="1"/>
            <a:r>
              <a:rPr lang="ru-RU" altLang="fr-FR" sz="1200" dirty="0">
                <a:solidFill>
                  <a:srgbClr val="06436B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- участие в фестивале «Северное сияние языков» - 23 апреля 2012 г. сертификат</a:t>
            </a:r>
          </a:p>
          <a:p>
            <a:pPr eaLnBrk="1" hangingPunct="1"/>
            <a:r>
              <a:rPr lang="ru-RU" altLang="fr-FR" sz="1200" dirty="0">
                <a:solidFill>
                  <a:srgbClr val="06436B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- участие в научном студенческом кружке «Аудиовизуальные аспекты русской литературы ХХ века» - 11 апреля 2013 г., сертификат</a:t>
            </a:r>
          </a:p>
          <a:p>
            <a:pPr eaLnBrk="1" hangingPunct="1"/>
            <a:r>
              <a:rPr lang="ru-RU" altLang="fr-FR" sz="1200" dirty="0">
                <a:solidFill>
                  <a:srgbClr val="06436B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- отчет по учебной практике – июнь-июль 2013 г.</a:t>
            </a:r>
          </a:p>
          <a:p>
            <a:pPr eaLnBrk="1" hangingPunct="1"/>
            <a:r>
              <a:rPr lang="ru-RU" altLang="fr-FR" sz="1200" dirty="0">
                <a:solidFill>
                  <a:srgbClr val="06436B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- участие в конференции «Филологические науки в </a:t>
            </a:r>
            <a:r>
              <a:rPr lang="en-US" altLang="fr-FR" sz="1200" dirty="0">
                <a:solidFill>
                  <a:srgbClr val="06436B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XXI </a:t>
            </a:r>
            <a:r>
              <a:rPr lang="ru-RU" altLang="FR-FR" sz="1200" dirty="0">
                <a:solidFill>
                  <a:srgbClr val="06436B"/>
                </a:solidFill>
                <a:latin typeface="Candara"/>
                <a:ea typeface="ＭＳ Ｐゴシック" panose="020B0600070205080204" pitchFamily="34" charset="-128"/>
                <a:cs typeface="Times New Roman" panose="02020603050405020304" pitchFamily="18" charset="0"/>
              </a:rPr>
              <a:t>веке» - 17 апреля 2014 г., сертификат</a:t>
            </a:r>
          </a:p>
          <a:p>
            <a:pPr eaLnBrk="1" hangingPunct="1"/>
            <a:r>
              <a:rPr lang="ru-RU" altLang="fr-FR" sz="1200" dirty="0">
                <a:solidFill>
                  <a:srgbClr val="06436B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- отчет по учебно-ознакомительной практике – апрель 2014 г.</a:t>
            </a:r>
          </a:p>
          <a:p>
            <a:pPr eaLnBrk="1" hangingPunct="1"/>
            <a:r>
              <a:rPr lang="ru-RU" altLang="fr-FR" sz="1200" dirty="0">
                <a:solidFill>
                  <a:srgbClr val="06436B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- курсовая работа по теме «Опыт описания художественного мира Осипа Мандельштама» - июнь 2014 г.</a:t>
            </a:r>
            <a:r>
              <a:rPr lang="ru-RU" altLang="fr-FR" sz="1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ru-RU" altLang="fr-FR" sz="1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- отчет по учебно-производственной практике – сентябрь-ноябрь 2014</a:t>
            </a:r>
            <a:endParaRPr lang="ru-RU" altLang="fr-FR" sz="1200" dirty="0">
              <a:solidFill>
                <a:srgbClr val="06436B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fr-FR" sz="1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- студенческая газета «</a:t>
            </a:r>
            <a:r>
              <a:rPr lang="ru-RU" altLang="FR-FR" sz="1200" dirty="0" err="1">
                <a:latin typeface="Candara"/>
                <a:ea typeface="ＭＳ Ｐゴシック" panose="020B0600070205080204" pitchFamily="34" charset="-128"/>
                <a:cs typeface="Times New Roman" panose="02020603050405020304" pitchFamily="18" charset="0"/>
              </a:rPr>
              <a:t>ФИЛин</a:t>
            </a:r>
            <a:r>
              <a:rPr lang="ru-RU" altLang="fr-FR" sz="1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» - декабрь 2014 г.</a:t>
            </a:r>
          </a:p>
          <a:p>
            <a:pPr eaLnBrk="1" hangingPunct="1"/>
            <a:r>
              <a:rPr lang="ru-RU" altLang="fr-FR" sz="1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- участие в конференции «</a:t>
            </a:r>
            <a:r>
              <a:rPr lang="ru-RU" altLang="FR-FR" sz="1200" dirty="0">
                <a:solidFill>
                  <a:srgbClr val="06436B"/>
                </a:solidFill>
                <a:latin typeface="Candara"/>
                <a:ea typeface="ＭＳ Ｐゴシック" panose="020B0600070205080204" pitchFamily="34" charset="-128"/>
                <a:cs typeface="Times New Roman" panose="02020603050405020304" pitchFamily="18" charset="0"/>
              </a:rPr>
              <a:t>Филологические науки в </a:t>
            </a:r>
            <a:r>
              <a:rPr lang="en-US" altLang="fr-FR" sz="1200" dirty="0">
                <a:solidFill>
                  <a:srgbClr val="06436B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XXI </a:t>
            </a:r>
            <a:r>
              <a:rPr lang="ru-RU" altLang="FR-FR" sz="1200" dirty="0">
                <a:solidFill>
                  <a:srgbClr val="06436B"/>
                </a:solidFill>
                <a:latin typeface="Candara"/>
                <a:ea typeface="ＭＳ Ｐゴシック" panose="020B0600070205080204" pitchFamily="34" charset="-128"/>
                <a:cs typeface="Times New Roman" panose="02020603050405020304" pitchFamily="18" charset="0"/>
              </a:rPr>
              <a:t>веке» - 16 апреля 2015 г., грамота 1 место</a:t>
            </a:r>
          </a:p>
          <a:p>
            <a:pPr eaLnBrk="1" hangingPunct="1"/>
            <a:r>
              <a:rPr lang="ru-RU" altLang="fr-FR" sz="1200" dirty="0">
                <a:solidFill>
                  <a:srgbClr val="06436B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- участие во всероссийской конференции «Вопросы преподавания русского языка как неродного в условиях полиэтнической образовательной среды» – 9-11 ноября 2015 г., сертификат</a:t>
            </a:r>
          </a:p>
          <a:p>
            <a:pPr eaLnBrk="1" hangingPunct="1"/>
            <a:r>
              <a:rPr lang="ru-RU" altLang="fr-FR" sz="1200" dirty="0">
                <a:solidFill>
                  <a:srgbClr val="06436B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- участие в Республиканской научно-практической конференции, посвященной 150-летию В.В. Никифорова-</a:t>
            </a:r>
            <a:r>
              <a:rPr lang="ru-RU" altLang="fr-FR" sz="1200" dirty="0" err="1">
                <a:solidFill>
                  <a:srgbClr val="06436B"/>
                </a:solidFill>
                <a:latin typeface="Candara"/>
                <a:ea typeface="ＭＳ Ｐゴシック" panose="020B0600070205080204" pitchFamily="34" charset="-128"/>
                <a:cs typeface="Times New Roman" panose="02020603050405020304" pitchFamily="18" charset="0"/>
              </a:rPr>
              <a:t>Кулумнуур</a:t>
            </a:r>
            <a:r>
              <a:rPr lang="ru-RU" altLang="fr-FR" sz="1200" dirty="0">
                <a:solidFill>
                  <a:srgbClr val="06436B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«</a:t>
            </a:r>
            <a:r>
              <a:rPr lang="ru-RU" altLang="fr-FR" sz="1200" dirty="0" err="1">
                <a:solidFill>
                  <a:srgbClr val="06436B"/>
                </a:solidFill>
                <a:latin typeface="Candara"/>
                <a:ea typeface="ＭＳ Ｐゴシック" panose="020B0600070205080204" pitchFamily="34" charset="-128"/>
                <a:cs typeface="Times New Roman" panose="02020603050405020304" pitchFamily="18" charset="0"/>
              </a:rPr>
              <a:t>Кулумнуур</a:t>
            </a:r>
            <a:r>
              <a:rPr lang="ru-RU" altLang="fr-FR" sz="1200" dirty="0">
                <a:solidFill>
                  <a:srgbClr val="06436B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и современность» – 26 марта 2016, сертификат</a:t>
            </a:r>
            <a:endParaRPr lang="ru-RU" altLang="fr-FR" sz="1200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buFont typeface="Symbol" panose="05050102010706020507" pitchFamily="18" charset="2"/>
              <a:buNone/>
            </a:pPr>
            <a:endParaRPr lang="ru-RU" altLang="fr-FR" sz="1200" dirty="0">
              <a:solidFill>
                <a:srgbClr val="06436B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/>
            <a:endParaRPr lang="ru-RU" altLang="fr-FR" sz="1200" dirty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>
                <a:ea typeface="ＭＳ Ｐゴシック" pitchFamily="-65" charset="-128"/>
              </a:rPr>
              <a:t>Достижения в учебно-профессиональной деятельности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" t="14590" r="4108" b="23685"/>
          <a:stretch>
            <a:fillRect/>
          </a:stretch>
        </p:blipFill>
        <p:spPr bwMode="auto">
          <a:xfrm>
            <a:off x="765175" y="2339975"/>
            <a:ext cx="11572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ru-RU" altLang="fr-FR" sz="1200" dirty="0">
                <a:ea typeface="ＭＳ Ｐゴシック" panose="020B0600070205080204" pitchFamily="34" charset="-128"/>
              </a:rPr>
              <a:t>Опубликованные статьи:</a:t>
            </a:r>
          </a:p>
          <a:p>
            <a:pPr eaLnBrk="1" hangingPunct="1"/>
            <a:r>
              <a:rPr lang="ru-RU" altLang="fr-FR" sz="1200" dirty="0">
                <a:ea typeface="ＭＳ Ｐゴシック" panose="020B0600070205080204" pitchFamily="34" charset="-128"/>
              </a:rPr>
              <a:t>1. Николаева А.А., Ощепкова А.И. Аудиовизуальная интерпретация стихотворений Бориса Пастернака/ А.И. Ощепкова, А.А. </a:t>
            </a:r>
            <a:r>
              <a:rPr lang="ru-RU" altLang="fr-FR" sz="1200" dirty="0">
                <a:latin typeface="Candara"/>
                <a:ea typeface="ＭＳ Ｐゴシック" panose="020B0600070205080204" pitchFamily="34" charset="-128"/>
              </a:rPr>
              <a:t>Николаева. - Якутск: Международная научно-практическая междисциплинарная интернет-конференция «Гуманитарные науки и проблемы современной коммуникации», 2015 г.</a:t>
            </a:r>
          </a:p>
          <a:p>
            <a:pPr eaLnBrk="1" hangingPunct="1"/>
            <a:r>
              <a:rPr lang="ru-RU" altLang="fr-FR" sz="1200" dirty="0">
                <a:ea typeface="ＭＳ Ｐゴシック" panose="020B0600070205080204" pitchFamily="34" charset="-128"/>
              </a:rPr>
              <a:t>2. Николаева А.А. Аудиовизуальное начало в драме П.А. </a:t>
            </a:r>
            <a:r>
              <a:rPr lang="ru-RU" altLang="fr-FR" sz="1200" dirty="0" err="1">
                <a:latin typeface="Candara"/>
                <a:ea typeface="ＭＳ Ｐゴシック" panose="020B0600070205080204" pitchFamily="34" charset="-128"/>
              </a:rPr>
              <a:t>Ойунского</a:t>
            </a:r>
            <a:r>
              <a:rPr lang="ru-RU" altLang="fr-FR" sz="1200" dirty="0">
                <a:ea typeface="ＭＳ Ｐゴシック" panose="020B0600070205080204" pitchFamily="34" charset="-128"/>
              </a:rPr>
              <a:t> «Красный шаман»/ А.А. Николаева. - Якутск, 2015 г.</a:t>
            </a:r>
          </a:p>
          <a:p>
            <a:pPr eaLnBrk="1" hangingPunct="1"/>
            <a:r>
              <a:rPr lang="ru-RU" altLang="fr-FR" sz="1200" dirty="0">
                <a:ea typeface="ＭＳ Ｐゴシック" panose="020B0600070205080204" pitchFamily="34" charset="-128"/>
              </a:rPr>
              <a:t>3. Николаева А.А. Героический модус в пьесе В.В. Никифорова – </a:t>
            </a:r>
            <a:r>
              <a:rPr lang="ru-RU" altLang="fr-FR" sz="1200" dirty="0" err="1">
                <a:latin typeface="Candara"/>
                <a:ea typeface="ＭＳ Ｐゴシック" panose="020B0600070205080204" pitchFamily="34" charset="-128"/>
              </a:rPr>
              <a:t>Кюлюмнюр</a:t>
            </a:r>
            <a:r>
              <a:rPr lang="ru-RU" altLang="fr-FR" sz="1200" dirty="0">
                <a:latin typeface="Candara"/>
                <a:ea typeface="ＭＳ Ｐゴシック" panose="020B0600070205080204" pitchFamily="34" charset="-128"/>
              </a:rPr>
              <a:t>/ А.А. Николаева. - Якутск, 2016 г.</a:t>
            </a:r>
            <a:endParaRPr lang="ru-RU" altLang="fr-FR" dirty="0">
              <a:latin typeface="Candara"/>
              <a:ea typeface="ＭＳ Ｐゴシック" panose="020B0600070205080204" pitchFamily="34" charset="-128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>
                <a:ea typeface="ＭＳ Ｐゴシック" pitchFamily="-65" charset="-128"/>
              </a:rPr>
              <a:t>Достижения в научно-исследовательской деятельности: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" t="14590" r="4108" b="23685"/>
          <a:stretch>
            <a:fillRect/>
          </a:stretch>
        </p:blipFill>
        <p:spPr bwMode="auto">
          <a:xfrm>
            <a:off x="765175" y="2339975"/>
            <a:ext cx="11572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fr-FR" sz="2000" dirty="0">
                <a:ea typeface="ＭＳ Ｐゴシック" panose="020B0600070205080204" pitchFamily="34" charset="-128"/>
              </a:rPr>
              <a:t>1</a:t>
            </a:r>
            <a:r>
              <a:rPr lang="ru-RU" altLang="fr-FR" sz="2000" dirty="0">
                <a:ea typeface="ＭＳ Ｐゴシック" panose="020B0600070205080204" pitchFamily="34" charset="-128"/>
              </a:rPr>
              <a:t>) Посещение </a:t>
            </a:r>
            <a:r>
              <a:rPr lang="en-US" altLang="fr-FR" sz="2000" dirty="0">
                <a:ea typeface="ＭＳ Ｐゴシック" panose="020B0600070205080204" pitchFamily="34" charset="-128"/>
              </a:rPr>
              <a:t>”</a:t>
            </a:r>
            <a:r>
              <a:rPr lang="ru-RU" altLang="FR-FR" sz="2000" dirty="0">
                <a:latin typeface="Candara"/>
                <a:ea typeface="ＭＳ Ｐゴシック" panose="020B0600070205080204" pitchFamily="34" charset="-128"/>
              </a:rPr>
              <a:t>Тренинга по развитию навыков научного исследования</a:t>
            </a:r>
            <a:r>
              <a:rPr lang="en-US" altLang="fr-FR" sz="2000" dirty="0">
                <a:ea typeface="ＭＳ Ｐゴシック" panose="020B0600070205080204" pitchFamily="34" charset="-128"/>
              </a:rPr>
              <a:t>” </a:t>
            </a:r>
            <a:r>
              <a:rPr lang="ru-RU" altLang="FR-FR" sz="2000" dirty="0">
                <a:latin typeface="Candara"/>
                <a:ea typeface="ＭＳ Ｐゴシック" panose="020B0600070205080204" pitchFamily="34" charset="-128"/>
              </a:rPr>
              <a:t>в рамках "Дня Российского Совета по международным делам"</a:t>
            </a:r>
            <a:r>
              <a:rPr lang="en-US" altLang="fr-FR" sz="2000" dirty="0">
                <a:ea typeface="ＭＳ Ｐゴシック" panose="020B0600070205080204" pitchFamily="34" charset="-128"/>
              </a:rPr>
              <a:t> </a:t>
            </a:r>
            <a:r>
              <a:rPr lang="ru-RU" altLang="fr-FR" sz="2000" dirty="0">
                <a:ea typeface="ＭＳ Ｐゴシック" panose="020B0600070205080204" pitchFamily="34" charset="-128"/>
              </a:rPr>
              <a:t>- 2 апреля 2015.</a:t>
            </a:r>
          </a:p>
        </p:txBody>
      </p:sp>
      <p:sp>
        <p:nvSpPr>
          <p:cNvPr id="1126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fr-FR">
                <a:ea typeface="ＭＳ Ｐゴシック" panose="020B0600070205080204" pitchFamily="34" charset="-128"/>
              </a:rPr>
              <a:t>Повышение квалификации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fr-FR">
                <a:ea typeface="ＭＳ Ｐゴシック" panose="020B0600070205080204" pitchFamily="34" charset="-128"/>
              </a:rPr>
              <a:t>Была членом жюри конкурса выразительного чтения стихотворений, в 3 «б» классе, МОБУ СОШ №31 г. Якутска – 16 апреля 2016 г.</a:t>
            </a:r>
          </a:p>
          <a:p>
            <a:pPr eaLnBrk="1" hangingPunct="1"/>
            <a:endParaRPr lang="ru-RU" altLang="fr-FR">
              <a:ea typeface="ＭＳ Ｐゴシック" panose="020B0600070205080204" pitchFamily="34" charset="-128"/>
            </a:endParaRPr>
          </a:p>
          <a:p>
            <a:pPr eaLnBrk="1" hangingPunct="1"/>
            <a:endParaRPr lang="ru-RU" altLang="fr-FR">
              <a:ea typeface="ＭＳ Ｐゴシック" panose="020B0600070205080204" pitchFamily="34" charset="-128"/>
            </a:endParaRPr>
          </a:p>
        </p:txBody>
      </p:sp>
      <p:sp>
        <p:nvSpPr>
          <p:cNvPr id="1229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fr-FR">
                <a:ea typeface="ＭＳ Ｐゴシック" panose="020B0600070205080204" pitchFamily="34" charset="-128"/>
              </a:rPr>
              <a:t>Воспитательная работа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fr-FR">
                <a:ea typeface="ＭＳ Ｐゴシック" panose="020B0600070205080204" pitchFamily="34" charset="-128"/>
              </a:rPr>
              <a:t>Благотворительная ярмарка «Подари ромашку детям»</a:t>
            </a:r>
            <a:r>
              <a:rPr lang="en-US" altLang="fr-FR">
                <a:ea typeface="ＭＳ Ｐゴシック" panose="020B0600070205080204" pitchFamily="34" charset="-128"/>
              </a:rPr>
              <a:t>;</a:t>
            </a:r>
            <a:endParaRPr lang="ru-RU" altLang="fr-FR">
              <a:ea typeface="ＭＳ Ｐゴシック" panose="020B0600070205080204" pitchFamily="34" charset="-128"/>
            </a:endParaRPr>
          </a:p>
          <a:p>
            <a:r>
              <a:rPr lang="ru-RU" altLang="fr-FR">
                <a:ea typeface="ＭＳ Ｐゴシック" panose="020B0600070205080204" pitchFamily="34" charset="-128"/>
              </a:rPr>
              <a:t>Республиканский Фестиваль «Северное созвездие языков»</a:t>
            </a:r>
            <a:r>
              <a:rPr lang="en-US" altLang="fr-FR">
                <a:ea typeface="ＭＳ Ｐゴシック" panose="020B0600070205080204" pitchFamily="34" charset="-128"/>
              </a:rPr>
              <a:t>;</a:t>
            </a:r>
            <a:endParaRPr lang="ru-RU" altLang="fr-FR">
              <a:ea typeface="ＭＳ Ｐゴシック" panose="020B0600070205080204" pitchFamily="34" charset="-128"/>
            </a:endParaRPr>
          </a:p>
          <a:p>
            <a:r>
              <a:rPr lang="ru-RU" altLang="fr-FR">
                <a:ea typeface="ＭＳ Ｐゴシック" panose="020B0600070205080204" pitchFamily="34" charset="-128"/>
              </a:rPr>
              <a:t>Психологический тренинг по тайм-менеджменту</a:t>
            </a:r>
            <a:r>
              <a:rPr lang="en-US" altLang="fr-FR">
                <a:ea typeface="ＭＳ Ｐゴシック" panose="020B0600070205080204" pitchFamily="34" charset="-128"/>
              </a:rPr>
              <a:t>;</a:t>
            </a:r>
            <a:endParaRPr lang="ru-RU" altLang="fr-FR">
              <a:ea typeface="ＭＳ Ｐゴシック" panose="020B0600070205080204" pitchFamily="34" charset="-128"/>
            </a:endParaRPr>
          </a:p>
          <a:p>
            <a:r>
              <a:rPr lang="ru-RU" altLang="fr-FR">
                <a:ea typeface="ＭＳ Ｐゴシック" panose="020B0600070205080204" pitchFamily="34" charset="-128"/>
              </a:rPr>
              <a:t>Проект «Литературный Якутск»</a:t>
            </a:r>
            <a:r>
              <a:rPr lang="en-US" altLang="fr-FR">
                <a:ea typeface="ＭＳ Ｐゴシック" panose="020B0600070205080204" pitchFamily="34" charset="-128"/>
              </a:rPr>
              <a:t>;</a:t>
            </a:r>
            <a:endParaRPr lang="ru-RU" altLang="fr-FR">
              <a:ea typeface="ＭＳ Ｐゴシック" panose="020B0600070205080204" pitchFamily="34" charset="-128"/>
            </a:endParaRPr>
          </a:p>
          <a:p>
            <a:r>
              <a:rPr lang="ru-RU" altLang="fr-FR">
                <a:ea typeface="ＭＳ Ｐゴシック" panose="020B0600070205080204" pitchFamily="34" charset="-128"/>
              </a:rPr>
              <a:t>Конкурс видеороликов</a:t>
            </a:r>
            <a:r>
              <a:rPr lang="en-US" altLang="fr-FR">
                <a:ea typeface="ＭＳ Ｐゴシック" panose="020B0600070205080204" pitchFamily="34" charset="-128"/>
              </a:rPr>
              <a:t>;</a:t>
            </a:r>
            <a:endParaRPr lang="ru-RU" altLang="fr-FR">
              <a:ea typeface="ＭＳ Ｐゴシック" panose="020B0600070205080204" pitchFamily="34" charset="-128"/>
            </a:endParaRPr>
          </a:p>
          <a:p>
            <a:r>
              <a:rPr lang="ru-RU" altLang="fr-FR">
                <a:ea typeface="ＭＳ Ｐゴシック" panose="020B0600070205080204" pitchFamily="34" charset="-128"/>
              </a:rPr>
              <a:t>Участие в научном студенческом кружке «Аудиовизуальные аспекты русской литературы ХХ века» </a:t>
            </a:r>
          </a:p>
          <a:p>
            <a:endParaRPr lang="ru-RU" altLang="fr-FR">
              <a:ea typeface="ＭＳ Ｐゴシック" panose="020B0600070205080204" pitchFamily="34" charset="-128"/>
            </a:endParaRPr>
          </a:p>
          <a:p>
            <a:pPr eaLnBrk="1" hangingPunct="1"/>
            <a:endParaRPr lang="ru-RU" altLang="fr-FR">
              <a:ea typeface="ＭＳ Ｐゴシック" panose="020B0600070205080204" pitchFamily="34" charset="-128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>
                <a:ea typeface="ＭＳ Ｐゴシック" pitchFamily="-65" charset="-128"/>
              </a:rPr>
              <a:t>Достижения в общественной и творческой деятельности: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" t="14590" r="4108" b="23685"/>
          <a:stretch>
            <a:fillRect/>
          </a:stretch>
        </p:blipFill>
        <p:spPr bwMode="auto">
          <a:xfrm>
            <a:off x="765175" y="2339975"/>
            <a:ext cx="11572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fr-FR">
                <a:ea typeface="ＭＳ Ｐゴシック" panose="020B0600070205080204" pitchFamily="34" charset="-128"/>
              </a:rPr>
              <a:t>резюме по проведению исследовательской деятельности</a:t>
            </a:r>
            <a:r>
              <a:rPr lang="en-US" altLang="fr-FR">
                <a:ea typeface="ＭＳ Ｐゴシック" panose="020B0600070205080204" pitchFamily="34" charset="-128"/>
              </a:rPr>
              <a:t>;</a:t>
            </a:r>
          </a:p>
          <a:p>
            <a:pPr eaLnBrk="1" hangingPunct="1"/>
            <a:r>
              <a:rPr lang="ru-RU" altLang="fr-FR">
                <a:ea typeface="ＭＳ Ｐゴシック" panose="020B0600070205080204" pitchFamily="34" charset="-128"/>
              </a:rPr>
              <a:t>характеристики</a:t>
            </a:r>
            <a:r>
              <a:rPr lang="en-US" altLang="fr-FR">
                <a:ea typeface="ＭＳ Ｐゴシック" panose="020B0600070205080204" pitchFamily="34" charset="-128"/>
              </a:rPr>
              <a:t> </a:t>
            </a:r>
            <a:r>
              <a:rPr lang="ru-RU" altLang="fr-FR">
                <a:ea typeface="ＭＳ Ｐゴシック" panose="020B0600070205080204" pitchFamily="34" charset="-128"/>
              </a:rPr>
              <a:t>работодателей</a:t>
            </a:r>
            <a:r>
              <a:rPr lang="en-US" altLang="fr-FR">
                <a:ea typeface="ＭＳ Ｐゴシック" panose="020B0600070205080204" pitchFamily="34" charset="-128"/>
              </a:rPr>
              <a:t>;</a:t>
            </a:r>
            <a:endParaRPr lang="ru-RU" altLang="fr-FR">
              <a:ea typeface="ＭＳ Ｐゴシック" panose="020B0600070205080204" pitchFamily="34" charset="-128"/>
            </a:endParaRPr>
          </a:p>
          <a:p>
            <a:pPr eaLnBrk="1" hangingPunct="1"/>
            <a:r>
              <a:rPr lang="ru-RU" altLang="fr-FR">
                <a:ea typeface="ＭＳ Ｐゴシック" panose="020B0600070205080204" pitchFamily="34" charset="-128"/>
              </a:rPr>
              <a:t>самоанализ и т.д.</a:t>
            </a:r>
          </a:p>
        </p:txBody>
      </p:sp>
      <p:sp>
        <p:nvSpPr>
          <p:cNvPr id="1433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fr-FR">
                <a:ea typeface="ＭＳ Ｐゴシック" panose="020B0600070205080204" pitchFamily="34" charset="-128"/>
              </a:rPr>
              <a:t>Отзывы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" t="14590" r="4108" b="23685"/>
          <a:stretch>
            <a:fillRect/>
          </a:stretch>
        </p:blipFill>
        <p:spPr bwMode="auto">
          <a:xfrm>
            <a:off x="765175" y="2339975"/>
            <a:ext cx="11572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481" y="1345712"/>
            <a:ext cx="5474751" cy="75966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67454"/>
            <a:ext cx="6172200" cy="1670050"/>
          </a:xfrm>
        </p:spPr>
        <p:txBody>
          <a:bodyPr/>
          <a:lstStyle/>
          <a:p>
            <a:r>
              <a:rPr lang="ru-RU" dirty="0">
                <a:latin typeface="Candara"/>
              </a:rPr>
              <a:t>Сертификаты, грамоты</a:t>
            </a:r>
          </a:p>
        </p:txBody>
      </p:sp>
    </p:spTree>
    <p:extLst>
      <p:ext uri="{BB962C8B-B14F-4D97-AF65-F5344CB8AC3E}">
        <p14:creationId xmlns:p14="http://schemas.microsoft.com/office/powerpoint/2010/main" val="777064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1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5138" y="601663"/>
            <a:ext cx="5940157" cy="8239145"/>
          </a:xfrm>
        </p:spPr>
      </p:pic>
    </p:spTree>
    <p:extLst>
      <p:ext uri="{BB962C8B-B14F-4D97-AF65-F5344CB8AC3E}">
        <p14:creationId xmlns:p14="http://schemas.microsoft.com/office/powerpoint/2010/main" val="3541801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327</TotalTime>
  <Words>518</Words>
  <Application>Microsoft Office PowerPoint</Application>
  <PresentationFormat>Экран (4:3)</PresentationFormat>
  <Paragraphs>50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Candara</vt:lpstr>
      <vt:lpstr>Symbol</vt:lpstr>
      <vt:lpstr>Times New Roman</vt:lpstr>
      <vt:lpstr>Волна</vt:lpstr>
      <vt:lpstr>Презентация PowerPoint</vt:lpstr>
      <vt:lpstr>Достижения в учебно-профессиональной деятельности</vt:lpstr>
      <vt:lpstr>Достижения в научно-исследовательской деятельности:</vt:lpstr>
      <vt:lpstr>Повышение квалификации</vt:lpstr>
      <vt:lpstr>Воспитательная работа</vt:lpstr>
      <vt:lpstr>Достижения в общественной и творческой деятельности:</vt:lpstr>
      <vt:lpstr>Отзывы</vt:lpstr>
      <vt:lpstr>Сертификаты, грамоты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Студент</dc:creator>
  <cp:lastModifiedBy>DNS</cp:lastModifiedBy>
  <cp:revision>66</cp:revision>
  <dcterms:created xsi:type="dcterms:W3CDTF">2015-04-09T03:40:24Z</dcterms:created>
  <dcterms:modified xsi:type="dcterms:W3CDTF">2016-06-07T13:20:41Z</dcterms:modified>
</cp:coreProperties>
</file>